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Architects Daughter"/>
      <p:regular r:id="rId15"/>
    </p:embeddedFont>
    <p:embeddedFont>
      <p:font typeface="Playfair Display"/>
      <p:regular r:id="rId16"/>
      <p:bold r:id="rId17"/>
      <p:italic r:id="rId18"/>
      <p:boldItalic r:id="rId19"/>
    </p:embeddedFont>
    <p:embeddedFont>
      <p:font typeface="Bree Serif"/>
      <p:regular r:id="rId20"/>
    </p:embeddedFont>
    <p:embeddedFont>
      <p:font typeface="Comfortaa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gcgzmgbqLKdOZQDqIg4gOeFqq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6B0A65-25AD-4272-A9D9-F53C168DD214}">
  <a:tblStyle styleId="{6D6B0A65-25AD-4272-A9D9-F53C168DD2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9DB5391-ACF9-4F0B-B1FB-94AFF44A0F7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E4FA78CF-5136-473F-A188-8D356A7A43CB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reeSerif-regular.fntdata"/><Relationship Id="rId22" Type="http://schemas.openxmlformats.org/officeDocument/2006/relationships/font" Target="fonts/Comfortaa-bold.fntdata"/><Relationship Id="rId21" Type="http://schemas.openxmlformats.org/officeDocument/2006/relationships/font" Target="fonts/Comfortaa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ArchitectsDaughter-regular.fntdata"/><Relationship Id="rId14" Type="http://schemas.openxmlformats.org/officeDocument/2006/relationships/slide" Target="slides/slide8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19" Type="http://schemas.openxmlformats.org/officeDocument/2006/relationships/font" Target="fonts/PlayfairDisplay-boldItalic.fntdata"/><Relationship Id="rId18" Type="http://schemas.openxmlformats.org/officeDocument/2006/relationships/font" Target="fonts/PlayfairDispl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7353d32b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7353d32b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d7d641a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d7d641a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7353d32b4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7353d32b4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9e4194c07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99e4194c0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7353d32b4_0_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a7353d32b4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7353d32b4_0_2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a7353d32b4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7353d32b4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7353d32b4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footprintcalculator.org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_T5M3MiPfW4" TargetMode="External"/><Relationship Id="rId4" Type="http://schemas.openxmlformats.org/officeDocument/2006/relationships/hyperlink" Target="https://www.youtube.com/watch?v=nP1nzCqoT9g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ootprintcalculator.org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idx="1" type="subTitle"/>
          </p:nvPr>
        </p:nvSpPr>
        <p:spPr>
          <a:xfrm>
            <a:off x="135600" y="290325"/>
            <a:ext cx="49659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rgbClr val="20124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Ecological </a:t>
            </a:r>
            <a:r>
              <a:rPr b="1" lang="en" sz="4000">
                <a:solidFill>
                  <a:srgbClr val="20124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Footprint portfolio</a:t>
            </a:r>
            <a:endParaRPr b="1" sz="4000">
              <a:solidFill>
                <a:srgbClr val="20124D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500">
                <a:solidFill>
                  <a:srgbClr val="20124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U2 L10</a:t>
            </a:r>
            <a:endParaRPr b="1" sz="3500">
              <a:solidFill>
                <a:srgbClr val="20124D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100">
              <a:solidFill>
                <a:srgbClr val="98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35600" y="4338750"/>
            <a:ext cx="8708100" cy="406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When completed you will submit this portfolio in the connexus dropbox.</a:t>
            </a:r>
            <a:endParaRPr b="0" i="0" sz="18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39525" y="4649550"/>
            <a:ext cx="17460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 from  NRDC Copyright Yuko Hirao 2014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35600" y="3943100"/>
            <a:ext cx="27084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Image from Dreamstime.com</a:t>
            </a:r>
            <a:endParaRPr b="1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7353d32b4_0_6"/>
          <p:cNvSpPr/>
          <p:nvPr/>
        </p:nvSpPr>
        <p:spPr>
          <a:xfrm>
            <a:off x="112900" y="112900"/>
            <a:ext cx="8949000" cy="9339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A2C4C9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a7353d32b4_0_6"/>
          <p:cNvSpPr txBox="1"/>
          <p:nvPr>
            <p:ph type="ctrTitle"/>
          </p:nvPr>
        </p:nvSpPr>
        <p:spPr>
          <a:xfrm>
            <a:off x="533400" y="278950"/>
            <a:ext cx="8077200" cy="625800"/>
          </a:xfrm>
          <a:prstGeom prst="rect">
            <a:avLst/>
          </a:prstGeom>
          <a:solidFill>
            <a:srgbClr val="A2C4C9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latin typeface="Comfortaa"/>
                <a:ea typeface="Comfortaa"/>
                <a:cs typeface="Comfortaa"/>
                <a:sym typeface="Comfortaa"/>
              </a:rPr>
              <a:t>Personal Ecological Footprint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4" name="Google Shape;64;ga7353d32b4_0_6"/>
          <p:cNvSpPr txBox="1"/>
          <p:nvPr/>
        </p:nvSpPr>
        <p:spPr>
          <a:xfrm>
            <a:off x="112900" y="1498350"/>
            <a:ext cx="8949000" cy="35202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" name="Google Shape;65;ga7353d32b4_0_6"/>
          <p:cNvSpPr/>
          <p:nvPr/>
        </p:nvSpPr>
        <p:spPr>
          <a:xfrm>
            <a:off x="112900" y="1101800"/>
            <a:ext cx="1388400" cy="3840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74E13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Overview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ga7353d32b4_0_6"/>
          <p:cNvSpPr txBox="1"/>
          <p:nvPr/>
        </p:nvSpPr>
        <p:spPr>
          <a:xfrm rot="-5400000">
            <a:off x="-370950" y="467800"/>
            <a:ext cx="1018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7" name="Google Shape;67;ga7353d32b4_0_6"/>
          <p:cNvSpPr txBox="1"/>
          <p:nvPr/>
        </p:nvSpPr>
        <p:spPr>
          <a:xfrm>
            <a:off x="192375" y="1573125"/>
            <a:ext cx="8819100" cy="33606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 to </a:t>
            </a: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http://www.footprintcalculator.org/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Click the "Take The First Step" button to start the Ecological Footprint quiz.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Answer all questions to the best of your ability.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the following information from your results.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your Earth Overshoot Day?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many Earths would be required if everyone in the world lived in a similar fashion?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your Ecological Footprint, your Carbon Footprint, and your Carbon Footprint Percentage?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Click the arrow on the right-hand side of the screen to view details on each category.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Answer the analysis questions on Slides #3-5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Submit all results and answers to the questions into the dropbox.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ga7353d32b4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2566" y="293350"/>
            <a:ext cx="386734" cy="6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a7353d32b4_0_6"/>
          <p:cNvSpPr txBox="1"/>
          <p:nvPr/>
        </p:nvSpPr>
        <p:spPr>
          <a:xfrm>
            <a:off x="8449300" y="414250"/>
            <a:ext cx="612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Image from PNGkey</a:t>
            </a:r>
            <a:endParaRPr sz="700"/>
          </a:p>
        </p:txBody>
      </p:sp>
      <p:sp>
        <p:nvSpPr>
          <p:cNvPr id="70" name="Google Shape;70;ga7353d32b4_0_6"/>
          <p:cNvSpPr txBox="1"/>
          <p:nvPr/>
        </p:nvSpPr>
        <p:spPr>
          <a:xfrm>
            <a:off x="334925" y="210675"/>
            <a:ext cx="7623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#2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d7d641a69_0_0"/>
          <p:cNvSpPr txBox="1"/>
          <p:nvPr>
            <p:ph idx="1" type="subTitle"/>
          </p:nvPr>
        </p:nvSpPr>
        <p:spPr>
          <a:xfrm>
            <a:off x="409725" y="165175"/>
            <a:ext cx="75828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#3 Ecological Footprint  Pre-Activity</a:t>
            </a:r>
            <a:endParaRPr/>
          </a:p>
        </p:txBody>
      </p:sp>
      <p:sp>
        <p:nvSpPr>
          <p:cNvPr id="76" name="Google Shape;76;gbd7d641a69_0_0"/>
          <p:cNvSpPr txBox="1"/>
          <p:nvPr/>
        </p:nvSpPr>
        <p:spPr>
          <a:xfrm>
            <a:off x="726050" y="745675"/>
            <a:ext cx="298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980000"/>
                </a:solidFill>
              </a:rPr>
              <a:t>Answer in complete sentences.</a:t>
            </a:r>
            <a:endParaRPr/>
          </a:p>
        </p:txBody>
      </p:sp>
      <p:graphicFrame>
        <p:nvGraphicFramePr>
          <p:cNvPr id="77" name="Google Shape;77;gbd7d641a69_0_0"/>
          <p:cNvGraphicFramePr/>
          <p:nvPr/>
        </p:nvGraphicFramePr>
        <p:xfrm>
          <a:off x="409725" y="120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{6D6B0A65-25AD-4272-A9D9-F53C168DD214}</a:tableStyleId>
              </a:tblPr>
              <a:tblGrid>
                <a:gridCol w="2545275"/>
                <a:gridCol w="5236500"/>
              </a:tblGrid>
              <a:tr h="183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points</a:t>
                      </a:r>
                      <a:endParaRPr b="1" sz="13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 Watch this video:</a:t>
                      </a:r>
                      <a:endParaRPr sz="13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sng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National Footprint Accounts-Ecological Balance Sheets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300"/>
                        <a:buFont typeface="Open Sans"/>
                        <a:buAutoNum type="arabicPeriod"/>
                      </a:pP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Why is it important to understand how the carbon footprint places demands on our planet?</a:t>
                      </a:r>
                      <a:endParaRPr sz="13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1656475">
                <a:tc>
                  <a:txBody>
                    <a:bodyPr/>
                    <a:lstStyle/>
                    <a:p>
                      <a:pPr indent="0" lvl="0" marL="0" marR="419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points</a:t>
                      </a:r>
                      <a:endParaRPr b="1" sz="13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 Watch this video:</a:t>
                      </a:r>
                      <a:endParaRPr sz="13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sng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UAE Ecological Footprint Animation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marR="41910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300"/>
                        <a:buFont typeface="Open Sans"/>
                        <a:buAutoNum type="arabicPeriod"/>
                      </a:pP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 3  new habits you can adopt to help reduce your carbon/ ecological footprint?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8" name="Google Shape;78;gbd7d641a6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0275" y="250200"/>
            <a:ext cx="369400" cy="59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7353d32b4_0_285"/>
          <p:cNvSpPr/>
          <p:nvPr/>
        </p:nvSpPr>
        <p:spPr>
          <a:xfrm>
            <a:off x="112900" y="96850"/>
            <a:ext cx="8949000" cy="882600"/>
          </a:xfrm>
          <a:prstGeom prst="doubleWave">
            <a:avLst>
              <a:gd fmla="val 6250" name="adj1"/>
              <a:gd fmla="val -379" name="adj2"/>
            </a:avLst>
          </a:prstGeom>
          <a:solidFill>
            <a:srgbClr val="A2C4C9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a7353d32b4_0_285"/>
          <p:cNvSpPr txBox="1"/>
          <p:nvPr>
            <p:ph type="ctrTitle"/>
          </p:nvPr>
        </p:nvSpPr>
        <p:spPr>
          <a:xfrm>
            <a:off x="419625" y="350200"/>
            <a:ext cx="8077200" cy="372600"/>
          </a:xfrm>
          <a:prstGeom prst="rect">
            <a:avLst/>
          </a:prstGeom>
          <a:solidFill>
            <a:srgbClr val="A2C4C9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latin typeface="Comfortaa"/>
                <a:ea typeface="Comfortaa"/>
                <a:cs typeface="Comfortaa"/>
                <a:sym typeface="Comfortaa"/>
              </a:rPr>
              <a:t>Personal Ecological Footprint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ga7353d32b4_0_285"/>
          <p:cNvSpPr txBox="1"/>
          <p:nvPr/>
        </p:nvSpPr>
        <p:spPr>
          <a:xfrm>
            <a:off x="112900" y="1025700"/>
            <a:ext cx="8949000" cy="40497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 to </a:t>
            </a:r>
            <a:r>
              <a:rPr lang="en" sz="12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http://www.footprintcalculator.org/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Click the "Take The First Step" button to start the Ecological Footprint quiz.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6" name="Google Shape;86;ga7353d32b4_0_285"/>
          <p:cNvSpPr txBox="1"/>
          <p:nvPr/>
        </p:nvSpPr>
        <p:spPr>
          <a:xfrm rot="-5400000">
            <a:off x="-370950" y="467800"/>
            <a:ext cx="1018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ga7353d32b4_0_285"/>
          <p:cNvSpPr txBox="1"/>
          <p:nvPr/>
        </p:nvSpPr>
        <p:spPr>
          <a:xfrm>
            <a:off x="8361175" y="289400"/>
            <a:ext cx="5679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Image from PNGkey</a:t>
            </a:r>
            <a:endParaRPr sz="700"/>
          </a:p>
        </p:txBody>
      </p:sp>
      <p:sp>
        <p:nvSpPr>
          <p:cNvPr id="88" name="Google Shape;88;ga7353d32b4_0_285"/>
          <p:cNvSpPr txBox="1"/>
          <p:nvPr/>
        </p:nvSpPr>
        <p:spPr>
          <a:xfrm>
            <a:off x="334925" y="210675"/>
            <a:ext cx="7623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#4</a:t>
            </a:r>
            <a:endParaRPr sz="2600"/>
          </a:p>
        </p:txBody>
      </p:sp>
      <p:graphicFrame>
        <p:nvGraphicFramePr>
          <p:cNvPr id="89" name="Google Shape;89;ga7353d32b4_0_285"/>
          <p:cNvGraphicFramePr/>
          <p:nvPr/>
        </p:nvGraphicFramePr>
        <p:xfrm>
          <a:off x="185800" y="1583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{6D6B0A65-25AD-4272-A9D9-F53C168DD214}</a:tableStyleId>
              </a:tblPr>
              <a:tblGrid>
                <a:gridCol w="2594975"/>
                <a:gridCol w="6230800"/>
              </a:tblGrid>
              <a:tr h="678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 What is your Earth Overshoot Day? 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pts</a:t>
                      </a:r>
                      <a:endParaRPr b="1" sz="12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06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How many Earths would be required if everyone in the world lived in a similar fashion? 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pts</a:t>
                      </a:r>
                      <a:endParaRPr b="1" sz="12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352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is your Ecological Footprint, your Carbon Footprint, and your Carbon Footprint Percentage? 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pts</a:t>
                      </a:r>
                      <a:endParaRPr b="1" sz="12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0" name="Google Shape;90;ga7353d32b4_0_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0091" y="257650"/>
            <a:ext cx="386734" cy="6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9e4194c07_0_44"/>
          <p:cNvSpPr txBox="1"/>
          <p:nvPr>
            <p:ph type="title"/>
          </p:nvPr>
        </p:nvSpPr>
        <p:spPr>
          <a:xfrm>
            <a:off x="232650" y="249975"/>
            <a:ext cx="86787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#5 Ecological Footprint Analysis Questions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g99e4194c07_0_44"/>
          <p:cNvSpPr txBox="1"/>
          <p:nvPr/>
        </p:nvSpPr>
        <p:spPr>
          <a:xfrm>
            <a:off x="670900" y="3180525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" name="Google Shape;97;g99e4194c07_0_44"/>
          <p:cNvGraphicFramePr/>
          <p:nvPr/>
        </p:nvGraphicFramePr>
        <p:xfrm>
          <a:off x="190500" y="98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{B9DB5391-ACF9-4F0B-B1FB-94AFF44A0F76}</a:tableStyleId>
              </a:tblPr>
              <a:tblGrid>
                <a:gridCol w="2520575"/>
                <a:gridCol w="5696475"/>
              </a:tblGrid>
              <a:tr h="373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980000"/>
                          </a:solidFill>
                        </a:rPr>
                        <a:t>Answer in complete sentences.</a:t>
                      </a:r>
                      <a:endParaRPr b="1" sz="13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r>
                        <a:rPr b="1" lang="en" sz="1300" u="none" cap="none" strike="noStrike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points</a:t>
                      </a:r>
                      <a:endParaRPr b="1" sz="1300" u="none" cap="none" strike="noStrike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 </a:t>
                      </a: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Identify a proposed </a:t>
                      </a:r>
                      <a:r>
                        <a:rPr b="1"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personal action</a:t>
                      </a: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reducing your footprint in terms of food, energy, or transportation. </a:t>
                      </a:r>
                      <a:endParaRPr sz="13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example, you could reduce your food footprint by eating more local foods or fresh foods.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8" name="Google Shape;98;g99e4194c07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4830" y="119825"/>
            <a:ext cx="456619" cy="738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99e4194c07_0_44"/>
          <p:cNvSpPr txBox="1"/>
          <p:nvPr/>
        </p:nvSpPr>
        <p:spPr>
          <a:xfrm>
            <a:off x="8305922" y="858700"/>
            <a:ext cx="8997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Image from PNGkey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7353d32b4_0_239"/>
          <p:cNvSpPr txBox="1"/>
          <p:nvPr>
            <p:ph type="title"/>
          </p:nvPr>
        </p:nvSpPr>
        <p:spPr>
          <a:xfrm>
            <a:off x="232650" y="249975"/>
            <a:ext cx="86787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#6 Ecological Footprint Analysis Questions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ga7353d32b4_0_239"/>
          <p:cNvSpPr txBox="1"/>
          <p:nvPr/>
        </p:nvSpPr>
        <p:spPr>
          <a:xfrm>
            <a:off x="670900" y="3180525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ga7353d32b4_0_239"/>
          <p:cNvGraphicFramePr/>
          <p:nvPr/>
        </p:nvGraphicFramePr>
        <p:xfrm>
          <a:off x="156350" y="105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{B9DB5391-ACF9-4F0B-B1FB-94AFF44A0F76}</a:tableStyleId>
              </a:tblPr>
              <a:tblGrid>
                <a:gridCol w="2713050"/>
                <a:gridCol w="5515325"/>
              </a:tblGrid>
              <a:tr h="189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b="1" lang="en" sz="13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points</a:t>
                      </a:r>
                      <a:endParaRPr b="1" sz="13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 </a:t>
                      </a: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Suggest a change at the community, state, or national level that could make it easier to reduce your footprint.</a:t>
                      </a:r>
                      <a:endParaRPr sz="13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870650">
                <a:tc>
                  <a:txBody>
                    <a:bodyPr/>
                    <a:lstStyle/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b="1" lang="en" sz="13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points</a:t>
                      </a:r>
                      <a:endParaRPr b="1" sz="13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Describe barriers to achieving the change.</a:t>
                      </a:r>
                      <a:endParaRPr b="1" sz="1300" u="none" cap="none" strike="noStrike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7" name="Google Shape;107;ga7353d32b4_0_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4725" y="125000"/>
            <a:ext cx="450325" cy="7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a7353d32b4_0_239"/>
          <p:cNvSpPr txBox="1"/>
          <p:nvPr/>
        </p:nvSpPr>
        <p:spPr>
          <a:xfrm>
            <a:off x="8283150" y="898425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</a:rPr>
              <a:t>Image from PNGkey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09" name="Google Shape;109;ga7353d32b4_0_239"/>
          <p:cNvSpPr txBox="1"/>
          <p:nvPr/>
        </p:nvSpPr>
        <p:spPr>
          <a:xfrm>
            <a:off x="215150" y="704650"/>
            <a:ext cx="24921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980000"/>
                </a:solidFill>
              </a:rPr>
              <a:t>Answer in complete sentences.</a:t>
            </a:r>
            <a:endParaRPr b="1" sz="1100">
              <a:solidFill>
                <a:srgbClr val="98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7353d32b4_0_245"/>
          <p:cNvSpPr txBox="1"/>
          <p:nvPr>
            <p:ph type="title"/>
          </p:nvPr>
        </p:nvSpPr>
        <p:spPr>
          <a:xfrm>
            <a:off x="232650" y="249975"/>
            <a:ext cx="86787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#7 Ecological Footprint Analysis Questions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ga7353d32b4_0_245"/>
          <p:cNvSpPr txBox="1"/>
          <p:nvPr/>
        </p:nvSpPr>
        <p:spPr>
          <a:xfrm>
            <a:off x="670900" y="3180525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ga7353d32b4_0_245"/>
          <p:cNvGraphicFramePr/>
          <p:nvPr/>
        </p:nvGraphicFramePr>
        <p:xfrm>
          <a:off x="166900" y="105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{B9DB5391-ACF9-4F0B-B1FB-94AFF44A0F76}</a:tableStyleId>
              </a:tblPr>
              <a:tblGrid>
                <a:gridCol w="2941075"/>
                <a:gridCol w="5274275"/>
              </a:tblGrid>
              <a:tr h="189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b="1" lang="en" sz="13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points</a:t>
                      </a:r>
                      <a:endParaRPr b="1" sz="13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Describe ways you and other students can advocate for the change.</a:t>
                      </a:r>
                      <a:endParaRPr sz="13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870650">
                <a:tc>
                  <a:txBody>
                    <a:bodyPr/>
                    <a:lstStyle/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b="1" lang="en" sz="13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points</a:t>
                      </a:r>
                      <a:endParaRPr b="1" sz="13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419100" rtl="0" algn="l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What</a:t>
                      </a: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steps will you commit to as a citizen involved in shaping policies.</a:t>
                      </a:r>
                      <a:endParaRPr b="1" sz="1300" u="none" cap="none" strike="noStrike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7" name="Google Shape;117;ga7353d32b4_0_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262" y="143600"/>
            <a:ext cx="452775" cy="73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a7353d32b4_0_245"/>
          <p:cNvSpPr txBox="1"/>
          <p:nvPr/>
        </p:nvSpPr>
        <p:spPr>
          <a:xfrm>
            <a:off x="8169600" y="876250"/>
            <a:ext cx="9744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</a:rPr>
              <a:t>Image from PNGkey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19" name="Google Shape;119;ga7353d32b4_0_245"/>
          <p:cNvSpPr txBox="1"/>
          <p:nvPr/>
        </p:nvSpPr>
        <p:spPr>
          <a:xfrm>
            <a:off x="237900" y="688625"/>
            <a:ext cx="27198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980000"/>
                </a:solidFill>
              </a:rPr>
              <a:t>Answer in complete sentences.</a:t>
            </a:r>
            <a:endParaRPr b="1" sz="1100">
              <a:solidFill>
                <a:srgbClr val="98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7353d32b4_0_180"/>
          <p:cNvSpPr/>
          <p:nvPr/>
        </p:nvSpPr>
        <p:spPr>
          <a:xfrm>
            <a:off x="112900" y="112900"/>
            <a:ext cx="8949000" cy="933900"/>
          </a:xfrm>
          <a:prstGeom prst="doubleWave">
            <a:avLst>
              <a:gd fmla="val 6250" name="adj1"/>
              <a:gd fmla="val 226" name="adj2"/>
            </a:avLst>
          </a:prstGeom>
          <a:solidFill>
            <a:srgbClr val="A2C4C9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a7353d32b4_0_180"/>
          <p:cNvSpPr txBox="1"/>
          <p:nvPr>
            <p:ph type="ctrTitle"/>
          </p:nvPr>
        </p:nvSpPr>
        <p:spPr>
          <a:xfrm>
            <a:off x="533400" y="358600"/>
            <a:ext cx="8077200" cy="546300"/>
          </a:xfrm>
          <a:prstGeom prst="rect">
            <a:avLst/>
          </a:prstGeom>
          <a:solidFill>
            <a:srgbClr val="A2C4C9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Personal Ecological Footprint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6" name="Google Shape;126;ga7353d32b4_0_180"/>
          <p:cNvSpPr txBox="1"/>
          <p:nvPr/>
        </p:nvSpPr>
        <p:spPr>
          <a:xfrm rot="-5400000">
            <a:off x="-293200" y="441400"/>
            <a:ext cx="1018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7" name="Google Shape;127;ga7353d32b4_0_180"/>
          <p:cNvSpPr/>
          <p:nvPr/>
        </p:nvSpPr>
        <p:spPr>
          <a:xfrm>
            <a:off x="77750" y="1114350"/>
            <a:ext cx="1583400" cy="3840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74E13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Rubric</a:t>
            </a:r>
            <a:endParaRPr sz="16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128" name="Google Shape;128;ga7353d32b4_0_180"/>
          <p:cNvGraphicFramePr/>
          <p:nvPr/>
        </p:nvGraphicFramePr>
        <p:xfrm>
          <a:off x="79913" y="1628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{E4FA78CF-5136-473F-A188-8D356A7A43CB}</a:tableStyleId>
              </a:tblPr>
              <a:tblGrid>
                <a:gridCol w="1583375"/>
                <a:gridCol w="6319250"/>
                <a:gridCol w="10815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Scoring Guidelines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Points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516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Pre-Activity: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Watch Videos and answered 2 questions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___/4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516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Results: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Earth Overshoot Day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___/5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516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Results: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Earths required.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___/5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52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Results: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Ecological Footprint, Carbon Footprint, and Carbon Footprint Percentage?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___/5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52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Analysis: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Answered all 5 questions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___/16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439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___/35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68575" marL="68575" anchor="ctr">
                    <a:lnL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7F6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29" name="Google Shape;129;ga7353d32b4_0_180"/>
          <p:cNvSpPr txBox="1"/>
          <p:nvPr/>
        </p:nvSpPr>
        <p:spPr>
          <a:xfrm>
            <a:off x="283425" y="227050"/>
            <a:ext cx="8763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#8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asmith</dc:creator>
</cp:coreProperties>
</file>